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8" r:id="rId6"/>
    <p:sldId id="280" r:id="rId7"/>
    <p:sldId id="281" r:id="rId8"/>
    <p:sldId id="271" r:id="rId9"/>
    <p:sldId id="283" r:id="rId10"/>
    <p:sldId id="282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346"/>
    <a:srgbClr val="3080AB"/>
    <a:srgbClr val="1AC8DF"/>
    <a:srgbClr val="9A9B9D"/>
    <a:srgbClr val="AEB0AF"/>
    <a:srgbClr val="CEC7C1"/>
    <a:srgbClr val="8C8D90"/>
    <a:srgbClr val="D25350"/>
    <a:srgbClr val="808184"/>
    <a:srgbClr val="75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7" autoAdjust="0"/>
    <p:restoredTop sz="95161" autoAdjust="0"/>
  </p:normalViewPr>
  <p:slideViewPr>
    <p:cSldViewPr snapToGrid="0" showGuides="1">
      <p:cViewPr varScale="1">
        <p:scale>
          <a:sx n="132" d="100"/>
          <a:sy n="132" d="100"/>
        </p:scale>
        <p:origin x="19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8/16/22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maven.org/search?q=core-pva" TargetMode="External"/><Relationship Id="rId2" Type="http://schemas.openxmlformats.org/officeDocument/2006/relationships/hyperlink" Target="https://github.com/ControlSystemStudio/phoebus/tree/master/core/p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semir/JavaPVADe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 Access Java API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EPICS Collaboration Meeting</a:t>
            </a:r>
          </a:p>
          <a:p>
            <a:r>
              <a:rPr lang="en-US" dirty="0"/>
              <a:t>Slovenia, Sept. 2022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2EAC-D032-2A69-BF10-D207F0E7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189"/>
            <a:ext cx="11430000" cy="539496"/>
          </a:xfrm>
        </p:spPr>
        <p:txBody>
          <a:bodyPr/>
          <a:lstStyle/>
          <a:p>
            <a:r>
              <a:rPr lang="en-US" dirty="0"/>
              <a:t>History: Two compatible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4E27-099A-F7CB-BCBF-CB68C302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89891"/>
            <a:ext cx="5458691" cy="5649738"/>
          </a:xfrm>
          <a:solidFill>
            <a:schemeClr val="bg1">
              <a:lumMod val="95000"/>
            </a:schemeClr>
          </a:solidFill>
        </p:spPr>
        <p:txBody>
          <a:bodyPr numCol="1"/>
          <a:lstStyle/>
          <a:p>
            <a:pPr marL="0" indent="0">
              <a:buNone/>
            </a:pPr>
            <a:r>
              <a:rPr lang="en-US" sz="2000" dirty="0"/>
              <a:t>Initial Implementation (Since ~2014)</a:t>
            </a:r>
          </a:p>
          <a:p>
            <a:pPr marL="398463" lvl="1" indent="0">
              <a:buNone/>
            </a:pPr>
            <a:r>
              <a:rPr lang="en-US" sz="1800" dirty="0"/>
              <a:t>C++: </a:t>
            </a:r>
            <a:r>
              <a:rPr lang="en-US" sz="1800" dirty="0" err="1"/>
              <a:t>pvDataCPP</a:t>
            </a:r>
            <a:r>
              <a:rPr lang="en-US" sz="1800" dirty="0"/>
              <a:t>, </a:t>
            </a:r>
            <a:r>
              <a:rPr lang="en-US" sz="1800" dirty="0" err="1"/>
              <a:t>pvAccessCPP</a:t>
            </a:r>
            <a:r>
              <a:rPr lang="en-US" sz="1800" dirty="0"/>
              <a:t>,  …</a:t>
            </a:r>
          </a:p>
          <a:p>
            <a:pPr marL="398463" lvl="1" indent="0">
              <a:buNone/>
            </a:pPr>
            <a:r>
              <a:rPr lang="en-US" sz="1800" dirty="0"/>
              <a:t>Java: </a:t>
            </a:r>
            <a:r>
              <a:rPr lang="en-US" sz="1800" dirty="0" err="1"/>
              <a:t>pvDataJava</a:t>
            </a:r>
            <a:r>
              <a:rPr lang="en-US" sz="1800" dirty="0"/>
              <a:t>, </a:t>
            </a:r>
            <a:r>
              <a:rPr lang="en-US" sz="1800" dirty="0" err="1"/>
              <a:t>pvAccessJava</a:t>
            </a:r>
            <a:r>
              <a:rPr lang="en-US" sz="1800" dirty="0"/>
              <a:t>, …</a:t>
            </a:r>
          </a:p>
          <a:p>
            <a:pPr marL="398463" lvl="1" indent="0">
              <a:buNone/>
            </a:pPr>
            <a:r>
              <a:rPr lang="en-US" sz="1800" dirty="0"/>
              <a:t>Python:  </a:t>
            </a:r>
            <a:r>
              <a:rPr lang="en-US" sz="1800" dirty="0" err="1"/>
              <a:t>pvaPy</a:t>
            </a:r>
            <a:endParaRPr lang="en-US" sz="1800" dirty="0"/>
          </a:p>
          <a:p>
            <a:pPr marL="398463" lvl="1" indent="0">
              <a:buNone/>
            </a:pPr>
            <a:r>
              <a:rPr lang="en-US" sz="1800" dirty="0"/>
              <a:t>Gateway: pva2pva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Included in EPICS 7: </a:t>
            </a:r>
            <a:r>
              <a:rPr lang="en-US" sz="2000" dirty="0" err="1">
                <a:solidFill>
                  <a:srgbClr val="00B050"/>
                </a:solidFill>
              </a:rPr>
              <a:t>softIocPVA</a:t>
            </a:r>
            <a:r>
              <a:rPr lang="en-US" sz="2000" dirty="0">
                <a:solidFill>
                  <a:srgbClr val="00B050"/>
                </a:solidFill>
              </a:rPr>
              <a:t>, ‘QSRV’, </a:t>
            </a:r>
            <a:r>
              <a:rPr lang="en-US" sz="2000" dirty="0" err="1">
                <a:solidFill>
                  <a:srgbClr val="00B050"/>
                </a:solidFill>
              </a:rPr>
              <a:t>pvget</a:t>
            </a:r>
            <a:r>
              <a:rPr lang="en-US" sz="2000" dirty="0">
                <a:solidFill>
                  <a:srgbClr val="00B050"/>
                </a:solidFill>
              </a:rPr>
              <a:t>/put/info/monitor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Used in successful operation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</a:rPr>
              <a:t>Same API for C++ &amp; Java:</a:t>
            </a:r>
            <a:br>
              <a:rPr lang="en-US" sz="2000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en-US" sz="2000" dirty="0">
                <a:solidFill>
                  <a:srgbClr val="FFC000"/>
                </a:solidFill>
                <a:sym typeface="Wingdings" pitchFamily="2" charset="2"/>
              </a:rPr>
              <a:t>Lowest common denominator, missing language advantages.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  <a:sym typeface="Wingdings" pitchFamily="2" charset="2"/>
              </a:rPr>
              <a:t>Bugfixes, but no additions.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4A71AE-F88A-4A2A-F6D7-5740C2ACDE97}"/>
              </a:ext>
            </a:extLst>
          </p:cNvPr>
          <p:cNvSpPr txBox="1">
            <a:spLocks/>
          </p:cNvSpPr>
          <p:nvPr/>
        </p:nvSpPr>
        <p:spPr bwMode="auto">
          <a:xfrm>
            <a:off x="6176909" y="1089891"/>
            <a:ext cx="5634091" cy="5649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000" dirty="0"/>
              <a:t>Updated Implementation (~2020)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C++: PVXS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Java: core-</a:t>
            </a:r>
            <a:r>
              <a:rPr lang="en-US" sz="1800" dirty="0" err="1"/>
              <a:t>pva</a:t>
            </a:r>
            <a:endParaRPr lang="en-US" sz="1800" dirty="0"/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Python: p4p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r>
              <a:rPr lang="en-US" sz="1800" dirty="0"/>
              <a:t>Gateway: p4p gateway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APIs take advantage of each language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Gateway’s “fair” scheduling helps with arrays; known UDP port allows use via firewalls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Active Development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B050"/>
                </a:solidFill>
              </a:rPr>
              <a:t>IPv6 support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B050"/>
                </a:solidFill>
              </a:rPr>
              <a:t>EPICS_PVA_NAME_SERVERS for TCP-only usage</a:t>
            </a:r>
          </a:p>
          <a:p>
            <a:pPr>
              <a:buClr>
                <a:srgbClr val="FFC00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FFC000"/>
                </a:solidFill>
              </a:rPr>
              <a:t>Not in EPICS base, yet.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CBDCE-D024-6E5C-394B-8D6C997C70A9}"/>
              </a:ext>
            </a:extLst>
          </p:cNvPr>
          <p:cNvSpPr/>
          <p:nvPr/>
        </p:nvSpPr>
        <p:spPr>
          <a:xfrm>
            <a:off x="6497056" y="1813026"/>
            <a:ext cx="2271562" cy="346509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71562"/>
                      <a:gd name="connsiteY0" fmla="*/ 0 h 346509"/>
                      <a:gd name="connsiteX1" fmla="*/ 2271562 w 2271562"/>
                      <a:gd name="connsiteY1" fmla="*/ 0 h 346509"/>
                      <a:gd name="connsiteX2" fmla="*/ 2271562 w 2271562"/>
                      <a:gd name="connsiteY2" fmla="*/ 346509 h 346509"/>
                      <a:gd name="connsiteX3" fmla="*/ 0 w 2271562"/>
                      <a:gd name="connsiteY3" fmla="*/ 346509 h 346509"/>
                      <a:gd name="connsiteX4" fmla="*/ 0 w 2271562"/>
                      <a:gd name="connsiteY4" fmla="*/ 0 h 34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1562" h="346509" extrusionOk="0">
                        <a:moveTo>
                          <a:pt x="0" y="0"/>
                        </a:moveTo>
                        <a:cubicBezTo>
                          <a:pt x="409096" y="118645"/>
                          <a:pt x="1670791" y="116012"/>
                          <a:pt x="2271562" y="0"/>
                        </a:cubicBezTo>
                        <a:cubicBezTo>
                          <a:pt x="2287305" y="155654"/>
                          <a:pt x="2256218" y="240770"/>
                          <a:pt x="2271562" y="346509"/>
                        </a:cubicBezTo>
                        <a:cubicBezTo>
                          <a:pt x="1601145" y="481109"/>
                          <a:pt x="801349" y="189313"/>
                          <a:pt x="0" y="346509"/>
                        </a:cubicBezTo>
                        <a:cubicBezTo>
                          <a:pt x="-6920" y="295304"/>
                          <a:pt x="11057" y="1367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D116C-92E2-686E-DEFB-74E9A23AF1C5}"/>
              </a:ext>
            </a:extLst>
          </p:cNvPr>
          <p:cNvSpPr txBox="1"/>
          <p:nvPr/>
        </p:nvSpPr>
        <p:spPr>
          <a:xfrm>
            <a:off x="5064772" y="6397996"/>
            <a:ext cx="1887055" cy="3416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Same Protocol!</a:t>
            </a:r>
          </a:p>
        </p:txBody>
      </p:sp>
    </p:spTree>
    <p:extLst>
      <p:ext uri="{BB962C8B-B14F-4D97-AF65-F5344CB8AC3E}">
        <p14:creationId xmlns:p14="http://schemas.microsoft.com/office/powerpoint/2010/main" val="332518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D7A4-5788-D484-5115-CF421A13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`core-</a:t>
            </a:r>
            <a:r>
              <a:rPr lang="en-US" dirty="0" err="1"/>
              <a:t>pva</a:t>
            </a:r>
            <a:r>
              <a:rPr lang="en-US" dirty="0"/>
              <a:t>` Java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AFE2-E1EB-0327-9BA7-AEC046E8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806" y="959668"/>
            <a:ext cx="5605272" cy="5345781"/>
          </a:xfrm>
        </p:spPr>
        <p:txBody>
          <a:bodyPr/>
          <a:lstStyle/>
          <a:p>
            <a:r>
              <a:rPr lang="en-US" sz="2000" dirty="0"/>
              <a:t>No dependencies beyond JRE</a:t>
            </a:r>
          </a:p>
          <a:p>
            <a:r>
              <a:rPr lang="en-US" sz="2000" dirty="0"/>
              <a:t>Source code:</a:t>
            </a:r>
          </a:p>
          <a:p>
            <a:pPr lvl="1"/>
            <a:r>
              <a:rPr lang="en-US" sz="1800" dirty="0">
                <a:hlinkClick r:id="rId2"/>
              </a:rPr>
              <a:t>https://github.com/ControlSystemStudio/phoebus/tree/master/core/pva</a:t>
            </a:r>
            <a:endParaRPr lang="en-US" sz="1800" dirty="0"/>
          </a:p>
          <a:p>
            <a:pPr lvl="1"/>
            <a:r>
              <a:rPr lang="en-US" sz="1800" dirty="0"/>
              <a:t>Builds with “</a:t>
            </a:r>
            <a:r>
              <a:rPr lang="en-US" sz="1800" dirty="0" err="1"/>
              <a:t>mvn</a:t>
            </a:r>
            <a:r>
              <a:rPr lang="en-US" sz="1800" dirty="0"/>
              <a:t> clean install”</a:t>
            </a:r>
            <a:br>
              <a:rPr lang="en-US" sz="1800" dirty="0"/>
            </a:br>
            <a:r>
              <a:rPr lang="en-US" sz="1800" dirty="0"/>
              <a:t>or “ant clean core-</a:t>
            </a:r>
            <a:r>
              <a:rPr lang="en-US" sz="1800" dirty="0" err="1"/>
              <a:t>pva</a:t>
            </a:r>
            <a:r>
              <a:rPr lang="en-US" sz="1800" dirty="0"/>
              <a:t>”</a:t>
            </a:r>
          </a:p>
          <a:p>
            <a:r>
              <a:rPr lang="en-US" sz="2000" dirty="0"/>
              <a:t>Releases:</a:t>
            </a:r>
          </a:p>
          <a:p>
            <a:pPr lvl="1"/>
            <a:r>
              <a:rPr lang="en-US" sz="1800" dirty="0">
                <a:hlinkClick r:id="rId3"/>
              </a:rPr>
              <a:t>https://search.maven.org/search?q=core-pva</a:t>
            </a:r>
            <a:endParaRPr lang="en-US" sz="1800" dirty="0"/>
          </a:p>
          <a:p>
            <a:r>
              <a:rPr lang="en-US" sz="2000" dirty="0"/>
              <a:t>Sources are compatible with Java 8 for usage with </a:t>
            </a:r>
            <a:r>
              <a:rPr lang="en-US" sz="2000" dirty="0" err="1"/>
              <a:t>Matlab</a:t>
            </a:r>
            <a:r>
              <a:rPr lang="en-US" sz="2000" dirty="0"/>
              <a:t>, but you’ll have to compile with Java 8 yourself.</a:t>
            </a:r>
            <a:br>
              <a:rPr lang="en-US" sz="2000" dirty="0"/>
            </a:br>
            <a:r>
              <a:rPr lang="en-US" sz="2000" dirty="0"/>
              <a:t>Released binaries are for Java 11 or higher.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AD228-006C-EEA2-A982-62094A5D1F26}"/>
              </a:ext>
            </a:extLst>
          </p:cNvPr>
          <p:cNvSpPr/>
          <p:nvPr/>
        </p:nvSpPr>
        <p:spPr>
          <a:xfrm>
            <a:off x="429766" y="4357921"/>
            <a:ext cx="5894031" cy="1690034"/>
          </a:xfrm>
          <a:prstGeom prst="rect">
            <a:avLst/>
          </a:prstGeom>
          <a:solidFill>
            <a:srgbClr val="A2F34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core-</a:t>
            </a:r>
            <a:r>
              <a:rPr lang="en-US" dirty="0" err="1">
                <a:solidFill>
                  <a:schemeClr val="tx1"/>
                </a:solidFill>
              </a:rPr>
              <a:t>pva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PVAClient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PVAChannel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PVAServer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ServerPV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PVADouble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PVAString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PVAStructure</a:t>
            </a:r>
            <a:r>
              <a:rPr lang="en-US" sz="1400" dirty="0">
                <a:solidFill>
                  <a:schemeClr val="tx1"/>
                </a:solidFill>
              </a:rPr>
              <a:t>, …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7E132-1265-B540-A25C-04BB01923AED}"/>
              </a:ext>
            </a:extLst>
          </p:cNvPr>
          <p:cNvSpPr/>
          <p:nvPr/>
        </p:nvSpPr>
        <p:spPr>
          <a:xfrm>
            <a:off x="429767" y="6139246"/>
            <a:ext cx="5894030" cy="54711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Java 8 or 11+ Runtime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55F19-1B52-D2D1-505E-331DBF4892B8}"/>
              </a:ext>
            </a:extLst>
          </p:cNvPr>
          <p:cNvSpPr/>
          <p:nvPr/>
        </p:nvSpPr>
        <p:spPr>
          <a:xfrm>
            <a:off x="429767" y="959669"/>
            <a:ext cx="1107147" cy="3297110"/>
          </a:xfrm>
          <a:prstGeom prst="rect">
            <a:avLst/>
          </a:prstGeom>
          <a:solidFill>
            <a:srgbClr val="1AC8D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Matlab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02491-A400-36F2-039C-E91A41450BA4}"/>
              </a:ext>
            </a:extLst>
          </p:cNvPr>
          <p:cNvSpPr/>
          <p:nvPr/>
        </p:nvSpPr>
        <p:spPr>
          <a:xfrm>
            <a:off x="1624866" y="959669"/>
            <a:ext cx="1107146" cy="3297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Your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3F272-E64F-730D-B244-3CABDCE2B853}"/>
              </a:ext>
            </a:extLst>
          </p:cNvPr>
          <p:cNvSpPr/>
          <p:nvPr/>
        </p:nvSpPr>
        <p:spPr>
          <a:xfrm>
            <a:off x="2819964" y="2566745"/>
            <a:ext cx="3503834" cy="1690033"/>
          </a:xfrm>
          <a:prstGeom prst="rect">
            <a:avLst/>
          </a:prstGeom>
          <a:solidFill>
            <a:srgbClr val="3080A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core-</a:t>
            </a:r>
            <a:r>
              <a:rPr lang="en-US" sz="1600" dirty="0" err="1">
                <a:solidFill>
                  <a:schemeClr val="tx1"/>
                </a:solidFill>
              </a:rPr>
              <a:t>pv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Ref-counted </a:t>
            </a:r>
            <a:r>
              <a:rPr lang="en-US" sz="1400" dirty="0" err="1">
                <a:solidFill>
                  <a:schemeClr val="tx1"/>
                </a:solidFill>
              </a:rPr>
              <a:t>pva</a:t>
            </a:r>
            <a:r>
              <a:rPr lang="en-US" sz="1400" dirty="0">
                <a:solidFill>
                  <a:schemeClr val="tx1"/>
                </a:solidFill>
              </a:rPr>
              <a:t>://, ca://, sim:// ..  PVs,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VType</a:t>
            </a:r>
            <a:r>
              <a:rPr lang="en-US" sz="1400" dirty="0">
                <a:solidFill>
                  <a:schemeClr val="tx1"/>
                </a:solidFill>
              </a:rPr>
              <a:t> mapping,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RXJava</a:t>
            </a:r>
            <a:r>
              <a:rPr lang="en-US" sz="1400" dirty="0">
                <a:solidFill>
                  <a:schemeClr val="tx1"/>
                </a:solidFill>
              </a:rPr>
              <a:t> value 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0DFA0-6F7D-6ACB-EA2A-DF6D982D4E17}"/>
              </a:ext>
            </a:extLst>
          </p:cNvPr>
          <p:cNvSpPr/>
          <p:nvPr/>
        </p:nvSpPr>
        <p:spPr>
          <a:xfrm>
            <a:off x="2819965" y="959668"/>
            <a:ext cx="2335806" cy="1543940"/>
          </a:xfrm>
          <a:prstGeom prst="rect">
            <a:avLst/>
          </a:prstGeom>
          <a:solidFill>
            <a:srgbClr val="3080A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CS-Studio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Data Browser,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Display Builder,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Archive Engine,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Alarm Server,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AC2C59-C289-D362-815C-25673EE70A70}"/>
              </a:ext>
            </a:extLst>
          </p:cNvPr>
          <p:cNvSpPr/>
          <p:nvPr/>
        </p:nvSpPr>
        <p:spPr>
          <a:xfrm>
            <a:off x="5219778" y="959504"/>
            <a:ext cx="1104020" cy="1543940"/>
          </a:xfrm>
          <a:prstGeom prst="rect">
            <a:avLst/>
          </a:prstGeom>
          <a:solidFill>
            <a:srgbClr val="3080A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PVWS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Web Socket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2FAB-E9F5-AD93-9362-E5B8B1B3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32BD-D6E0-E5A5-FC5B-BC007827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78029"/>
            <a:ext cx="11430000" cy="4623484"/>
          </a:xfrm>
        </p:spPr>
        <p:txBody>
          <a:bodyPr/>
          <a:lstStyle/>
          <a:p>
            <a:r>
              <a:rPr lang="en-US" dirty="0"/>
              <a:t>Source code: See </a:t>
            </a:r>
            <a:r>
              <a:rPr lang="en-US" dirty="0" err="1"/>
              <a:t>src</a:t>
            </a:r>
            <a:r>
              <a:rPr lang="en-US" dirty="0"/>
              <a:t>/test/…</a:t>
            </a:r>
          </a:p>
          <a:p>
            <a:endParaRPr lang="en-US" dirty="0"/>
          </a:p>
          <a:p>
            <a:r>
              <a:rPr lang="en-US" dirty="0"/>
              <a:t>Here we’ll use </a:t>
            </a:r>
            <a:r>
              <a:rPr lang="en-US" dirty="0">
                <a:hlinkClick r:id="rId2"/>
              </a:rPr>
              <a:t>https://github.com/kasemir/JavaPVADemo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VM terminal: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</a:t>
            </a:r>
            <a:r>
              <a:rPr lang="en-US" dirty="0" err="1">
                <a:latin typeface="Courier" pitchFamily="2" charset="0"/>
              </a:rPr>
              <a:t>JavaPVADemo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code .</a:t>
            </a:r>
          </a:p>
          <a:p>
            <a:pPr marL="0" indent="0">
              <a:buNone/>
            </a:pPr>
            <a:r>
              <a:rPr lang="en-US" dirty="0"/>
              <a:t>   .. and follow the README.MD</a:t>
            </a:r>
          </a:p>
        </p:txBody>
      </p:sp>
    </p:spTree>
    <p:extLst>
      <p:ext uri="{BB962C8B-B14F-4D97-AF65-F5344CB8AC3E}">
        <p14:creationId xmlns:p14="http://schemas.microsoft.com/office/powerpoint/2010/main" val="193347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B21B-0839-3E42-8EFE-ED28DF9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4851-0DFE-824C-BC85-262AB3A2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336"/>
            <a:ext cx="11430000" cy="4257177"/>
          </a:xfrm>
        </p:spPr>
        <p:txBody>
          <a:bodyPr/>
          <a:lstStyle/>
          <a:p>
            <a:r>
              <a:rPr lang="en-US" dirty="0"/>
              <a:t>`core-</a:t>
            </a:r>
            <a:r>
              <a:rPr lang="en-US" dirty="0" err="1"/>
              <a:t>pva</a:t>
            </a:r>
            <a:r>
              <a:rPr lang="en-US" dirty="0"/>
              <a:t>` is the current Java Client library</a:t>
            </a:r>
          </a:p>
          <a:p>
            <a:pPr lvl="1"/>
            <a:r>
              <a:rPr lang="en-US" dirty="0"/>
              <a:t>CS-Studio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(java8)</a:t>
            </a:r>
          </a:p>
          <a:p>
            <a:pPr lvl="1"/>
            <a:r>
              <a:rPr lang="en-US" dirty="0"/>
              <a:t>Any Java code (java 11+ binaries are released)</a:t>
            </a:r>
          </a:p>
          <a:p>
            <a:r>
              <a:rPr lang="en-US" dirty="0"/>
              <a:t>Also includes simple PVA Server</a:t>
            </a:r>
          </a:p>
          <a:p>
            <a:pPr lvl="1"/>
            <a:r>
              <a:rPr lang="en-US" dirty="0"/>
              <a:t>Mostly for tests at this time</a:t>
            </a:r>
          </a:p>
          <a:p>
            <a:r>
              <a:rPr lang="en-US" dirty="0"/>
              <a:t>Basic access to all PVA functionality</a:t>
            </a:r>
          </a:p>
        </p:txBody>
      </p:sp>
    </p:spTree>
    <p:extLst>
      <p:ext uri="{BB962C8B-B14F-4D97-AF65-F5344CB8AC3E}">
        <p14:creationId xmlns:p14="http://schemas.microsoft.com/office/powerpoint/2010/main" val="428659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1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C5F9-6FE7-9E17-B6F0-754FCF4A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pvDataJava</a:t>
            </a:r>
            <a:r>
              <a:rPr lang="en-US" dirty="0"/>
              <a:t> &amp; </a:t>
            </a:r>
            <a:r>
              <a:rPr lang="en-US" dirty="0" err="1"/>
              <a:t>pvAccessJava</a:t>
            </a:r>
            <a:r>
              <a:rPr lang="en-US" dirty="0"/>
              <a:t>    vs.   core-</a:t>
            </a:r>
            <a:r>
              <a:rPr lang="en-US" dirty="0" err="1"/>
              <a:t>pva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996D-4C9C-A56E-B1E1-C0CD7800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0535"/>
            <a:ext cx="11583524" cy="4966636"/>
          </a:xfrm>
        </p:spPr>
        <p:txBody>
          <a:bodyPr/>
          <a:lstStyle/>
          <a:p>
            <a:r>
              <a:rPr lang="en-US" dirty="0"/>
              <a:t>Replaced large interfaces with “@</a:t>
            </a:r>
            <a:r>
              <a:rPr lang="en-US" dirty="0" err="1"/>
              <a:t>FunctionalInterface</a:t>
            </a:r>
            <a:r>
              <a:rPr lang="en-US" dirty="0"/>
              <a:t>”</a:t>
            </a:r>
          </a:p>
          <a:p>
            <a:r>
              <a:rPr lang="en-US" dirty="0"/>
              <a:t>Future&lt;..the data..&gt; instead of custom callback interfaces</a:t>
            </a:r>
          </a:p>
          <a:p>
            <a:r>
              <a:rPr lang="en-US" dirty="0"/>
              <a:t>Plain ‘</a:t>
            </a:r>
            <a:r>
              <a:rPr lang="en-US" dirty="0" err="1"/>
              <a:t>instanceof</a:t>
            </a:r>
            <a:r>
              <a:rPr lang="en-US" dirty="0"/>
              <a:t>’ instead of custom data API</a:t>
            </a:r>
          </a:p>
          <a:p>
            <a:r>
              <a:rPr lang="en-US" dirty="0" err="1"/>
              <a:t>PVADouble</a:t>
            </a:r>
            <a:r>
              <a:rPr lang="en-US" dirty="0"/>
              <a:t>, </a:t>
            </a:r>
            <a:r>
              <a:rPr lang="en-US" dirty="0" err="1"/>
              <a:t>PVAString</a:t>
            </a:r>
            <a:r>
              <a:rPr lang="en-US" dirty="0"/>
              <a:t>, </a:t>
            </a:r>
            <a:r>
              <a:rPr lang="en-US" dirty="0" err="1"/>
              <a:t>PVAStructure</a:t>
            </a:r>
            <a:r>
              <a:rPr lang="en-US" dirty="0"/>
              <a:t>, … define a type and hold the data.</a:t>
            </a:r>
            <a:br>
              <a:rPr lang="en-US" dirty="0"/>
            </a:br>
            <a:r>
              <a:rPr lang="en-US" dirty="0"/>
              <a:t>Original implementation had twice the API because defining type was separate from holding data.</a:t>
            </a:r>
            <a:br>
              <a:rPr lang="en-US" dirty="0"/>
            </a:br>
            <a:r>
              <a:rPr lang="en-US" dirty="0"/>
              <a:t>In practice, all but the ‘</a:t>
            </a:r>
            <a:r>
              <a:rPr lang="en-US" dirty="0" err="1"/>
              <a:t>pvinfo</a:t>
            </a:r>
            <a:r>
              <a:rPr lang="en-US" dirty="0"/>
              <a:t>’ command needs type &amp; data.</a:t>
            </a:r>
            <a:br>
              <a:rPr lang="en-US" dirty="0"/>
            </a:br>
            <a:r>
              <a:rPr lang="en-US" dirty="0"/>
              <a:t>Now ’info</a:t>
            </a:r>
            <a:r>
              <a:rPr lang="en-US"/>
              <a:t>’ simply returns </a:t>
            </a:r>
            <a:r>
              <a:rPr lang="en-US" dirty="0"/>
              <a:t>PVA… with values all zero/null/empty.</a:t>
            </a:r>
          </a:p>
        </p:txBody>
      </p:sp>
    </p:spTree>
    <p:extLst>
      <p:ext uri="{BB962C8B-B14F-4D97-AF65-F5344CB8AC3E}">
        <p14:creationId xmlns:p14="http://schemas.microsoft.com/office/powerpoint/2010/main" val="259559969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Macintosh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Century Gothic</vt:lpstr>
      <vt:lpstr>Courier</vt:lpstr>
      <vt:lpstr>System Font Regular</vt:lpstr>
      <vt:lpstr>Wingdings</vt:lpstr>
      <vt:lpstr>ORNL</vt:lpstr>
      <vt:lpstr>PV Access Java API</vt:lpstr>
      <vt:lpstr>History: Two compatible Implementations</vt:lpstr>
      <vt:lpstr>`core-pva` Java Library</vt:lpstr>
      <vt:lpstr>Examples</vt:lpstr>
      <vt:lpstr>Summary</vt:lpstr>
      <vt:lpstr>PowerPoint Presentation</vt:lpstr>
      <vt:lpstr>pvDataJava &amp; pvAccessJava    vs.   core-pva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2022-08-16T19:32:59Z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